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9" r:id="rId4"/>
    <p:sldId id="276" r:id="rId5"/>
    <p:sldId id="360" r:id="rId6"/>
    <p:sldId id="365" r:id="rId7"/>
    <p:sldId id="366" r:id="rId8"/>
    <p:sldId id="359" r:id="rId9"/>
    <p:sldId id="275" r:id="rId10"/>
    <p:sldId id="367" r:id="rId11"/>
    <p:sldId id="261" r:id="rId12"/>
    <p:sldId id="361" r:id="rId13"/>
    <p:sldId id="362" r:id="rId14"/>
    <p:sldId id="363" r:id="rId15"/>
    <p:sldId id="364" r:id="rId16"/>
    <p:sldId id="347" r:id="rId17"/>
    <p:sldId id="265" r:id="rId18"/>
    <p:sldId id="34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65" autoAdjust="0"/>
    <p:restoredTop sz="94660"/>
  </p:normalViewPr>
  <p:slideViewPr>
    <p:cSldViewPr snapToGrid="0">
      <p:cViewPr varScale="1">
        <p:scale>
          <a:sx n="84" d="100"/>
          <a:sy n="84" d="100"/>
        </p:scale>
        <p:origin x="62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9</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C880E16E-48AC-DF44-93F0-BD055E9E9D0B}"/>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7C7D439-A28A-A54F-9DB5-6E54267F3147}"/>
              </a:ext>
            </a:extLst>
          </p:cNvPr>
          <p:cNvPicPr>
            <a:picLocks noChangeAspect="1"/>
          </p:cNvPicPr>
          <p:nvPr/>
        </p:nvPicPr>
        <p:blipFill>
          <a:blip r:embed="rId2"/>
          <a:stretch>
            <a:fillRect/>
          </a:stretch>
        </p:blipFill>
        <p:spPr>
          <a:xfrm>
            <a:off x="9767413" y="668623"/>
            <a:ext cx="1380807" cy="1142737"/>
          </a:xfrm>
          <a:prstGeom prst="rect">
            <a:avLst/>
          </a:prstGeom>
        </p:spPr>
      </p:pic>
      <p:pic>
        <p:nvPicPr>
          <p:cNvPr id="15" name="Picture 14">
            <a:extLst>
              <a:ext uri="{FF2B5EF4-FFF2-40B4-BE49-F238E27FC236}">
                <a16:creationId xmlns:a16="http://schemas.microsoft.com/office/drawing/2014/main" id="{72F32050-BF96-8C47-80A5-2592A1F1A84B}"/>
              </a:ext>
            </a:extLst>
          </p:cNvPr>
          <p:cNvPicPr>
            <a:picLocks noChangeAspect="1"/>
          </p:cNvPicPr>
          <p:nvPr/>
        </p:nvPicPr>
        <p:blipFill>
          <a:blip r:embed="rId3"/>
          <a:stretch>
            <a:fillRect/>
          </a:stretch>
        </p:blipFill>
        <p:spPr>
          <a:xfrm>
            <a:off x="5497937" y="4214368"/>
            <a:ext cx="1129220" cy="1230461"/>
          </a:xfrm>
          <a:prstGeom prst="rect">
            <a:avLst/>
          </a:prstGeom>
        </p:spPr>
      </p:pic>
      <p:pic>
        <p:nvPicPr>
          <p:cNvPr id="14" name="Picture 13">
            <a:extLst>
              <a:ext uri="{FF2B5EF4-FFF2-40B4-BE49-F238E27FC236}">
                <a16:creationId xmlns:a16="http://schemas.microsoft.com/office/drawing/2014/main" id="{C3ED8780-615C-784D-81FB-B96AA607FCAD}"/>
              </a:ext>
            </a:extLst>
          </p:cNvPr>
          <p:cNvPicPr>
            <a:picLocks noChangeAspect="1"/>
          </p:cNvPicPr>
          <p:nvPr/>
        </p:nvPicPr>
        <p:blipFill>
          <a:blip r:embed="rId4"/>
          <a:stretch>
            <a:fillRect/>
          </a:stretch>
        </p:blipFill>
        <p:spPr>
          <a:xfrm>
            <a:off x="1764796" y="3736480"/>
            <a:ext cx="604332" cy="1712275"/>
          </a:xfrm>
          <a:prstGeom prst="rect">
            <a:avLst/>
          </a:prstGeom>
        </p:spPr>
      </p:pic>
      <p:pic>
        <p:nvPicPr>
          <p:cNvPr id="13" name="Picture 12">
            <a:extLst>
              <a:ext uri="{FF2B5EF4-FFF2-40B4-BE49-F238E27FC236}">
                <a16:creationId xmlns:a16="http://schemas.microsoft.com/office/drawing/2014/main" id="{226EFB99-7590-B04C-B352-1EC2288F1DAB}"/>
              </a:ext>
            </a:extLst>
          </p:cNvPr>
          <p:cNvPicPr>
            <a:picLocks noChangeAspect="1"/>
          </p:cNvPicPr>
          <p:nvPr/>
        </p:nvPicPr>
        <p:blipFill>
          <a:blip r:embed="rId5"/>
          <a:stretch>
            <a:fillRect/>
          </a:stretch>
        </p:blipFill>
        <p:spPr>
          <a:xfrm flipH="1">
            <a:off x="1049712" y="590912"/>
            <a:ext cx="1148585" cy="1535701"/>
          </a:xfrm>
          <a:prstGeom prst="rect">
            <a:avLst/>
          </a:prstGeom>
        </p:spPr>
      </p:pic>
      <p:graphicFrame>
        <p:nvGraphicFramePr>
          <p:cNvPr id="2" name="Table 1"/>
          <p:cNvGraphicFramePr>
            <a:graphicFrameLocks noGrp="1"/>
          </p:cNvGraphicFramePr>
          <p:nvPr>
            <p:extLst/>
          </p:nvPr>
        </p:nvGraphicFramePr>
        <p:xfrm>
          <a:off x="3580550" y="1285140"/>
          <a:ext cx="5072865" cy="2286000"/>
        </p:xfrm>
        <a:graphic>
          <a:graphicData uri="http://schemas.openxmlformats.org/drawingml/2006/table">
            <a:tbl>
              <a:tblPr/>
              <a:tblGrid>
                <a:gridCol w="5072865">
                  <a:extLst>
                    <a:ext uri="{9D8B030D-6E8A-4147-A177-3AD203B41FA5}">
                      <a16:colId xmlns:a16="http://schemas.microsoft.com/office/drawing/2014/main" val="20000"/>
                    </a:ext>
                  </a:extLst>
                </a:gridCol>
              </a:tblGrid>
              <a:tr h="0">
                <a:tc>
                  <a:txBody>
                    <a:bodyPr/>
                    <a:lstStyle/>
                    <a:p>
                      <a:pPr algn="ctr"/>
                      <a:r>
                        <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Who were the ‘Guardians of the Gums?’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nvPr>
        </p:nvGraphicFramePr>
        <p:xfrm>
          <a:off x="379879" y="2037426"/>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r>
                        <a:rPr lang="en-GB" sz="3200" b="1" dirty="0">
                          <a:solidFill>
                            <a:schemeClr val="tx1"/>
                          </a:solidFill>
                          <a:effectLst/>
                          <a:latin typeface="+mj-lt"/>
                        </a:rPr>
                        <a:t>The </a:t>
                      </a:r>
                      <a:r>
                        <a:rPr lang="en-GB" sz="3200" b="1" dirty="0" err="1">
                          <a:solidFill>
                            <a:schemeClr val="tx1"/>
                          </a:solidFill>
                          <a:effectLst/>
                          <a:latin typeface="+mj-lt"/>
                        </a:rPr>
                        <a:t>Flossinator</a:t>
                      </a:r>
                      <a:r>
                        <a:rPr lang="en-GB" sz="3200" b="1" dirty="0">
                          <a:solidFill>
                            <a:schemeClr val="tx1"/>
                          </a:solidFill>
                          <a:effectLst/>
                          <a:latin typeface="+mj-lt"/>
                        </a:rPr>
                        <a:t> </a:t>
                      </a:r>
                      <a:endParaRPr lang="en-GB" sz="32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nvPr>
        </p:nvGraphicFramePr>
        <p:xfrm>
          <a:off x="368767" y="5412658"/>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Captain Dentist</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nvPr>
        </p:nvGraphicFramePr>
        <p:xfrm>
          <a:off x="8579343" y="4476143"/>
          <a:ext cx="2530750" cy="1554480"/>
        </p:xfrm>
        <a:graphic>
          <a:graphicData uri="http://schemas.openxmlformats.org/drawingml/2006/table">
            <a:tbl>
              <a:tblPr/>
              <a:tblGrid>
                <a:gridCol w="2530750">
                  <a:extLst>
                    <a:ext uri="{9D8B030D-6E8A-4147-A177-3AD203B41FA5}">
                      <a16:colId xmlns:a16="http://schemas.microsoft.com/office/drawing/2014/main" val="20000"/>
                    </a:ext>
                  </a:extLst>
                </a:gridCol>
              </a:tblGrid>
              <a:tr h="718527">
                <a:tc>
                  <a:txBody>
                    <a:bodyPr/>
                    <a:lstStyle/>
                    <a:p>
                      <a:pPr algn="ctr"/>
                      <a:r>
                        <a:rPr lang="en-GB" sz="3200" b="1" dirty="0">
                          <a:solidFill>
                            <a:schemeClr val="tx1"/>
                          </a:solidFill>
                          <a:effectLst/>
                          <a:latin typeface="+mj-lt"/>
                        </a:rPr>
                        <a:t>The Incredible Brush</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nvPr>
        </p:nvGraphicFramePr>
        <p:xfrm>
          <a:off x="8627220" y="1860700"/>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Sugar Detective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8" name="Rounded Rectangle 17"/>
          <p:cNvSpPr/>
          <p:nvPr/>
        </p:nvSpPr>
        <p:spPr>
          <a:xfrm rot="16200000">
            <a:off x="967398" y="-120921"/>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rot="16200000">
            <a:off x="9286644" y="81092"/>
            <a:ext cx="2055316"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2" name="Rounded Rectangle 21"/>
          <p:cNvSpPr/>
          <p:nvPr/>
        </p:nvSpPr>
        <p:spPr>
          <a:xfrm rot="16200000">
            <a:off x="1055386" y="3266021"/>
            <a:ext cx="2272764" cy="321367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graphicFrame>
        <p:nvGraphicFramePr>
          <p:cNvPr id="25" name="Table 24">
            <a:extLst>
              <a:ext uri="{FF2B5EF4-FFF2-40B4-BE49-F238E27FC236}">
                <a16:creationId xmlns:a16="http://schemas.microsoft.com/office/drawing/2014/main" id="{EC83142F-12AA-1640-A18F-24836C1BC772}"/>
              </a:ext>
            </a:extLst>
          </p:cNvPr>
          <p:cNvGraphicFramePr>
            <a:graphicFrameLocks noGrp="1"/>
          </p:cNvGraphicFramePr>
          <p:nvPr>
            <p:extLst/>
          </p:nvPr>
        </p:nvGraphicFramePr>
        <p:xfrm>
          <a:off x="4364353" y="5508937"/>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Fairy </a:t>
                      </a:r>
                      <a:r>
                        <a:rPr lang="en-GB" sz="3200" b="1" dirty="0" err="1">
                          <a:solidFill>
                            <a:schemeClr val="tx1"/>
                          </a:solidFill>
                          <a:effectLst/>
                          <a:latin typeface="+mj-lt"/>
                        </a:rPr>
                        <a:t>Flouride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1" name="Picture 20">
            <a:extLst>
              <a:ext uri="{FF2B5EF4-FFF2-40B4-BE49-F238E27FC236}">
                <a16:creationId xmlns:a16="http://schemas.microsoft.com/office/drawing/2014/main" id="{DEB46732-0E6B-1747-ADCD-0C5D2455DB4E}"/>
              </a:ext>
            </a:extLst>
          </p:cNvPr>
          <p:cNvPicPr>
            <a:picLocks noChangeAspect="1"/>
          </p:cNvPicPr>
          <p:nvPr/>
        </p:nvPicPr>
        <p:blipFill>
          <a:blip r:embed="rId6"/>
          <a:stretch>
            <a:fillRect/>
          </a:stretch>
        </p:blipFill>
        <p:spPr>
          <a:xfrm flipH="1">
            <a:off x="11040814" y="4287899"/>
            <a:ext cx="487660" cy="1742724"/>
          </a:xfrm>
          <a:prstGeom prst="rect">
            <a:avLst/>
          </a:prstGeom>
        </p:spPr>
      </p:pic>
      <p:sp>
        <p:nvSpPr>
          <p:cNvPr id="24" name="Rounded Rectangle 23">
            <a:extLst>
              <a:ext uri="{FF2B5EF4-FFF2-40B4-BE49-F238E27FC236}">
                <a16:creationId xmlns:a16="http://schemas.microsoft.com/office/drawing/2014/main" id="{5384DAC2-FECE-664A-8679-A6EB75216CB1}"/>
              </a:ext>
            </a:extLst>
          </p:cNvPr>
          <p:cNvSpPr/>
          <p:nvPr/>
        </p:nvSpPr>
        <p:spPr>
          <a:xfrm rot="16200000">
            <a:off x="5019075" y="3461922"/>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0" name="Rounded Rectangle 19"/>
          <p:cNvSpPr/>
          <p:nvPr/>
        </p:nvSpPr>
        <p:spPr>
          <a:xfrm rot="16200000">
            <a:off x="9276421" y="3533466"/>
            <a:ext cx="2075761"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106243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4"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6682" y="12879"/>
            <a:ext cx="9719256"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many times a day does Incredible Toothbrush say to brush your teeth?</a:t>
            </a:r>
          </a:p>
        </p:txBody>
      </p:sp>
      <p:sp>
        <p:nvSpPr>
          <p:cNvPr id="5" name="TextBox 4">
            <a:extLst>
              <a:ext uri="{FF2B5EF4-FFF2-40B4-BE49-F238E27FC236}">
                <a16:creationId xmlns:a16="http://schemas.microsoft.com/office/drawing/2014/main" id="{B320645E-CFF4-674D-AE2B-FD403EDC057D}"/>
              </a:ext>
            </a:extLst>
          </p:cNvPr>
          <p:cNvSpPr txBox="1"/>
          <p:nvPr/>
        </p:nvSpPr>
        <p:spPr>
          <a:xfrm>
            <a:off x="5640947" y="2537137"/>
            <a:ext cx="875763" cy="1569660"/>
          </a:xfrm>
          <a:prstGeom prst="rect">
            <a:avLst/>
          </a:prstGeom>
          <a:noFill/>
        </p:spPr>
        <p:txBody>
          <a:bodyPr wrap="square" rtlCol="0">
            <a:spAutoFit/>
          </a:bodyPr>
          <a:lstStyle/>
          <a:p>
            <a:r>
              <a:rPr lang="en-US" sz="9600" dirty="0"/>
              <a:t>2</a:t>
            </a:r>
          </a:p>
        </p:txBody>
      </p:sp>
      <p:sp>
        <p:nvSpPr>
          <p:cNvPr id="7" name="Rounded Rectangle 6">
            <a:extLst>
              <a:ext uri="{FF2B5EF4-FFF2-40B4-BE49-F238E27FC236}">
                <a16:creationId xmlns:a16="http://schemas.microsoft.com/office/drawing/2014/main" id="{F3ADD36E-A4A7-1441-ACC1-2A2327E84DF0}"/>
              </a:ext>
            </a:extLst>
          </p:cNvPr>
          <p:cNvSpPr/>
          <p:nvPr/>
        </p:nvSpPr>
        <p:spPr>
          <a:xfrm>
            <a:off x="5454202" y="2464174"/>
            <a:ext cx="1249251"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3851947-98BA-3640-AAAF-74C1323C704B}"/>
              </a:ext>
            </a:extLst>
          </p:cNvPr>
          <p:cNvSpPr txBox="1"/>
          <p:nvPr/>
        </p:nvSpPr>
        <p:spPr>
          <a:xfrm>
            <a:off x="302654" y="5061395"/>
            <a:ext cx="10073798" cy="954107"/>
          </a:xfrm>
          <a:prstGeom prst="rect">
            <a:avLst/>
          </a:prstGeom>
          <a:noFill/>
        </p:spPr>
        <p:txBody>
          <a:bodyPr wrap="square" rtlCol="0">
            <a:spAutoFit/>
          </a:bodyPr>
          <a:lstStyle/>
          <a:p>
            <a:r>
              <a:rPr lang="en-GB" sz="2800" dirty="0">
                <a:solidFill>
                  <a:srgbClr val="000000"/>
                </a:solidFill>
                <a:latin typeface="+mj-lt"/>
              </a:rPr>
              <a:t>That’s right! We should brush our teeth at least twice a day for two minutes. </a:t>
            </a:r>
          </a:p>
        </p:txBody>
      </p:sp>
      <p:pic>
        <p:nvPicPr>
          <p:cNvPr id="3" name="Picture 2">
            <a:extLst>
              <a:ext uri="{FF2B5EF4-FFF2-40B4-BE49-F238E27FC236}">
                <a16:creationId xmlns:a16="http://schemas.microsoft.com/office/drawing/2014/main" id="{7C32E46C-06C8-3440-9A95-5B7F1E811D50}"/>
              </a:ext>
            </a:extLst>
          </p:cNvPr>
          <p:cNvPicPr>
            <a:picLocks noChangeAspect="1"/>
          </p:cNvPicPr>
          <p:nvPr/>
        </p:nvPicPr>
        <p:blipFill rotWithShape="1">
          <a:blip r:embed="rId2"/>
          <a:srcRect l="3701"/>
          <a:stretch/>
        </p:blipFill>
        <p:spPr>
          <a:xfrm>
            <a:off x="0" y="2283675"/>
            <a:ext cx="3014812" cy="1953474"/>
          </a:xfrm>
          <a:prstGeom prst="rect">
            <a:avLst/>
          </a:prstGeom>
        </p:spPr>
      </p:pic>
      <p:pic>
        <p:nvPicPr>
          <p:cNvPr id="6" name="Picture 5">
            <a:extLst>
              <a:ext uri="{FF2B5EF4-FFF2-40B4-BE49-F238E27FC236}">
                <a16:creationId xmlns:a16="http://schemas.microsoft.com/office/drawing/2014/main" id="{5ACEA62A-5B62-734C-9899-EE6C13D5A41A}"/>
              </a:ext>
            </a:extLst>
          </p:cNvPr>
          <p:cNvPicPr>
            <a:picLocks noChangeAspect="1"/>
          </p:cNvPicPr>
          <p:nvPr/>
        </p:nvPicPr>
        <p:blipFill>
          <a:blip r:embed="rId3"/>
          <a:stretch>
            <a:fillRect/>
          </a:stretch>
        </p:blipFill>
        <p:spPr>
          <a:xfrm>
            <a:off x="10398438" y="4237149"/>
            <a:ext cx="1587500" cy="2667000"/>
          </a:xfrm>
          <a:prstGeom prst="rect">
            <a:avLst/>
          </a:prstGeom>
        </p:spPr>
      </p:pic>
    </p:spTree>
    <p:extLst>
      <p:ext uri="{BB962C8B-B14F-4D97-AF65-F5344CB8AC3E}">
        <p14:creationId xmlns:p14="http://schemas.microsoft.com/office/powerpoint/2010/main" val="331962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2998" y="12879"/>
            <a:ext cx="9362940"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did the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Flossinator</a:t>
            </a: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say as to why it is important to floss your teeth?</a:t>
            </a:r>
          </a:p>
        </p:txBody>
      </p:sp>
      <p:sp>
        <p:nvSpPr>
          <p:cNvPr id="13" name="TextBox 12">
            <a:extLst>
              <a:ext uri="{FF2B5EF4-FFF2-40B4-BE49-F238E27FC236}">
                <a16:creationId xmlns:a16="http://schemas.microsoft.com/office/drawing/2014/main" id="{E3851947-98BA-3640-AAAF-74C1323C704B}"/>
              </a:ext>
            </a:extLst>
          </p:cNvPr>
          <p:cNvSpPr txBox="1"/>
          <p:nvPr/>
        </p:nvSpPr>
        <p:spPr>
          <a:xfrm>
            <a:off x="2622998" y="4171973"/>
            <a:ext cx="9092485" cy="1384995"/>
          </a:xfrm>
          <a:prstGeom prst="rect">
            <a:avLst/>
          </a:prstGeom>
          <a:noFill/>
        </p:spPr>
        <p:txBody>
          <a:bodyPr wrap="square" rtlCol="0">
            <a:spAutoFit/>
          </a:bodyPr>
          <a:lstStyle/>
          <a:p>
            <a:r>
              <a:rPr lang="en-GB" sz="2800" dirty="0">
                <a:solidFill>
                  <a:srgbClr val="000000"/>
                </a:solidFill>
                <a:latin typeface="+mj-lt"/>
              </a:rPr>
              <a:t>That’s right! As bits of sneaky food can get stuck between your teeth it is important to use floss to get it out and prevent it from hurting your teeth.</a:t>
            </a:r>
          </a:p>
        </p:txBody>
      </p:sp>
      <p:sp>
        <p:nvSpPr>
          <p:cNvPr id="9" name="Rounded Rectangle 8">
            <a:extLst>
              <a:ext uri="{FF2B5EF4-FFF2-40B4-BE49-F238E27FC236}">
                <a16:creationId xmlns:a16="http://schemas.microsoft.com/office/drawing/2014/main" id="{A7F8DA9A-54F4-A547-9477-193823575B9B}"/>
              </a:ext>
            </a:extLst>
          </p:cNvPr>
          <p:cNvSpPr/>
          <p:nvPr/>
        </p:nvSpPr>
        <p:spPr>
          <a:xfrm>
            <a:off x="2622997" y="3856956"/>
            <a:ext cx="9092485"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550ECAC-D917-014F-9C6A-58BE220417F9}"/>
              </a:ext>
            </a:extLst>
          </p:cNvPr>
          <p:cNvPicPr>
            <a:picLocks noChangeAspect="1"/>
          </p:cNvPicPr>
          <p:nvPr/>
        </p:nvPicPr>
        <p:blipFill>
          <a:blip r:embed="rId2"/>
          <a:stretch>
            <a:fillRect/>
          </a:stretch>
        </p:blipFill>
        <p:spPr>
          <a:xfrm>
            <a:off x="153301" y="1555067"/>
            <a:ext cx="2997589" cy="4007887"/>
          </a:xfrm>
          <a:prstGeom prst="rect">
            <a:avLst/>
          </a:prstGeom>
        </p:spPr>
      </p:pic>
    </p:spTree>
    <p:extLst>
      <p:ext uri="{BB962C8B-B14F-4D97-AF65-F5344CB8AC3E}">
        <p14:creationId xmlns:p14="http://schemas.microsoft.com/office/powerpoint/2010/main" val="8261429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9744" y="248406"/>
            <a:ext cx="9362940"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Sugar Detective says it is better to drink milk or water rather than fizzy drinks. Why do you think that is?</a:t>
            </a:r>
          </a:p>
        </p:txBody>
      </p:sp>
      <p:sp>
        <p:nvSpPr>
          <p:cNvPr id="13" name="TextBox 12">
            <a:extLst>
              <a:ext uri="{FF2B5EF4-FFF2-40B4-BE49-F238E27FC236}">
                <a16:creationId xmlns:a16="http://schemas.microsoft.com/office/drawing/2014/main" id="{E3851947-98BA-3640-AAAF-74C1323C704B}"/>
              </a:ext>
            </a:extLst>
          </p:cNvPr>
          <p:cNvSpPr txBox="1"/>
          <p:nvPr/>
        </p:nvSpPr>
        <p:spPr>
          <a:xfrm>
            <a:off x="2589193" y="4260195"/>
            <a:ext cx="9396745" cy="1384995"/>
          </a:xfrm>
          <a:prstGeom prst="rect">
            <a:avLst/>
          </a:prstGeom>
          <a:noFill/>
        </p:spPr>
        <p:txBody>
          <a:bodyPr wrap="square" rtlCol="0">
            <a:spAutoFit/>
          </a:bodyPr>
          <a:lstStyle/>
          <a:p>
            <a:r>
              <a:rPr lang="en-GB" sz="2800" dirty="0">
                <a:solidFill>
                  <a:srgbClr val="000000"/>
                </a:solidFill>
                <a:latin typeface="+mj-lt"/>
              </a:rPr>
              <a:t>That’s right! Milk or water are much better to drink as fizzy drinks are full of sugar. And if we have too much sugar it can damage our teeth! </a:t>
            </a:r>
          </a:p>
        </p:txBody>
      </p:sp>
      <p:sp>
        <p:nvSpPr>
          <p:cNvPr id="5" name="Rounded Rectangle 4">
            <a:extLst>
              <a:ext uri="{FF2B5EF4-FFF2-40B4-BE49-F238E27FC236}">
                <a16:creationId xmlns:a16="http://schemas.microsoft.com/office/drawing/2014/main" id="{F7272FCA-5F25-F248-A369-367D25A43604}"/>
              </a:ext>
            </a:extLst>
          </p:cNvPr>
          <p:cNvSpPr/>
          <p:nvPr/>
        </p:nvSpPr>
        <p:spPr>
          <a:xfrm>
            <a:off x="2492211" y="3827644"/>
            <a:ext cx="9284152" cy="18175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0AC44FF-02E7-174F-AC47-1C1FD763CA55}"/>
              </a:ext>
            </a:extLst>
          </p:cNvPr>
          <p:cNvPicPr>
            <a:picLocks noChangeAspect="1"/>
          </p:cNvPicPr>
          <p:nvPr/>
        </p:nvPicPr>
        <p:blipFill>
          <a:blip r:embed="rId2"/>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0727" y="192988"/>
            <a:ext cx="9362940"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Captain Dentist asks, ‘Why is it important to visit your dentist at least once or twice a year?’</a:t>
            </a:r>
          </a:p>
        </p:txBody>
      </p:sp>
      <p:sp>
        <p:nvSpPr>
          <p:cNvPr id="4" name="Rectangle 3">
            <a:extLst>
              <a:ext uri="{FF2B5EF4-FFF2-40B4-BE49-F238E27FC236}">
                <a16:creationId xmlns:a16="http://schemas.microsoft.com/office/drawing/2014/main" id="{B5FE92CC-2197-7843-B633-559F461C6990}"/>
              </a:ext>
            </a:extLst>
          </p:cNvPr>
          <p:cNvSpPr/>
          <p:nvPr/>
        </p:nvSpPr>
        <p:spPr>
          <a:xfrm>
            <a:off x="3136981" y="3394888"/>
            <a:ext cx="7216462" cy="1815882"/>
          </a:xfrm>
          <a:prstGeom prst="rect">
            <a:avLst/>
          </a:prstGeom>
        </p:spPr>
        <p:txBody>
          <a:bodyPr wrap="square">
            <a:spAutoFit/>
          </a:bodyPr>
          <a:lstStyle/>
          <a:p>
            <a:r>
              <a:rPr lang="en-AU" sz="2800" dirty="0">
                <a:solidFill>
                  <a:srgbClr val="000000"/>
                </a:solidFill>
                <a:latin typeface="+mj-lt"/>
              </a:rPr>
              <a:t>That’s right! Your dentist will look out for any problems and clean and polish your teeth. If necessary the dentist will take X-rays to get a better picture of what is going on in your mouth. </a:t>
            </a:r>
            <a:endParaRPr lang="en-US" sz="2800" dirty="0">
              <a:solidFill>
                <a:srgbClr val="000000"/>
              </a:solidFill>
              <a:latin typeface="+mj-lt"/>
            </a:endParaRPr>
          </a:p>
        </p:txBody>
      </p:sp>
      <p:sp>
        <p:nvSpPr>
          <p:cNvPr id="9" name="Rounded Rectangle 8">
            <a:extLst>
              <a:ext uri="{FF2B5EF4-FFF2-40B4-BE49-F238E27FC236}">
                <a16:creationId xmlns:a16="http://schemas.microsoft.com/office/drawing/2014/main" id="{B2FF4DBA-CA7A-A14C-B16C-A1CFC2752D2E}"/>
              </a:ext>
            </a:extLst>
          </p:cNvPr>
          <p:cNvSpPr/>
          <p:nvPr/>
        </p:nvSpPr>
        <p:spPr>
          <a:xfrm>
            <a:off x="3136981" y="3452823"/>
            <a:ext cx="7508383"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BC1797E-23FB-9D47-B973-C3625C6B7C45}"/>
              </a:ext>
            </a:extLst>
          </p:cNvPr>
          <p:cNvPicPr>
            <a:picLocks noChangeAspect="1"/>
          </p:cNvPicPr>
          <p:nvPr/>
        </p:nvPicPr>
        <p:blipFill>
          <a:blip r:embed="rId2"/>
          <a:stretch>
            <a:fillRect/>
          </a:stretch>
        </p:blipFill>
        <p:spPr>
          <a:xfrm>
            <a:off x="504650" y="605118"/>
            <a:ext cx="1826427" cy="5174876"/>
          </a:xfrm>
          <a:prstGeom prst="rect">
            <a:avLst/>
          </a:prstGeom>
        </p:spPr>
      </p:pic>
    </p:spTree>
    <p:extLst>
      <p:ext uri="{BB962C8B-B14F-4D97-AF65-F5344CB8AC3E}">
        <p14:creationId xmlns:p14="http://schemas.microsoft.com/office/powerpoint/2010/main" val="68214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58225" y="345388"/>
            <a:ext cx="9362940"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is fluoride a great ingredient to protect our teeth?</a:t>
            </a:r>
          </a:p>
        </p:txBody>
      </p:sp>
      <p:sp>
        <p:nvSpPr>
          <p:cNvPr id="4" name="Rectangle 3">
            <a:extLst>
              <a:ext uri="{FF2B5EF4-FFF2-40B4-BE49-F238E27FC236}">
                <a16:creationId xmlns:a16="http://schemas.microsoft.com/office/drawing/2014/main" id="{B5FE92CC-2197-7843-B633-559F461C6990}"/>
              </a:ext>
            </a:extLst>
          </p:cNvPr>
          <p:cNvSpPr/>
          <p:nvPr/>
        </p:nvSpPr>
        <p:spPr>
          <a:xfrm>
            <a:off x="2758225" y="3464696"/>
            <a:ext cx="7216462" cy="954107"/>
          </a:xfrm>
          <a:prstGeom prst="rect">
            <a:avLst/>
          </a:prstGeom>
        </p:spPr>
        <p:txBody>
          <a:bodyPr wrap="square">
            <a:spAutoFit/>
          </a:bodyPr>
          <a:lstStyle/>
          <a:p>
            <a:r>
              <a:rPr lang="en-AU" sz="2800" dirty="0">
                <a:solidFill>
                  <a:srgbClr val="000000"/>
                </a:solidFill>
                <a:latin typeface="+mj-lt"/>
              </a:rPr>
              <a:t>Fluoride is a special ingredient that makes your teeth stronger. </a:t>
            </a:r>
            <a:endParaRPr lang="en-US" sz="2800" dirty="0">
              <a:solidFill>
                <a:srgbClr val="000000"/>
              </a:solidFill>
              <a:latin typeface="+mj-lt"/>
            </a:endParaRPr>
          </a:p>
        </p:txBody>
      </p:sp>
      <p:sp>
        <p:nvSpPr>
          <p:cNvPr id="7" name="Rounded Rectangle 6">
            <a:extLst>
              <a:ext uri="{FF2B5EF4-FFF2-40B4-BE49-F238E27FC236}">
                <a16:creationId xmlns:a16="http://schemas.microsoft.com/office/drawing/2014/main" id="{DDF7405D-523A-3B45-97E2-E65C9DCE628B}"/>
              </a:ext>
            </a:extLst>
          </p:cNvPr>
          <p:cNvSpPr/>
          <p:nvPr/>
        </p:nvSpPr>
        <p:spPr>
          <a:xfrm>
            <a:off x="2539826" y="3087756"/>
            <a:ext cx="9092485" cy="1700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5BEFB2E-E052-A14B-B3DF-77DE29F0D3FE}"/>
              </a:ext>
            </a:extLst>
          </p:cNvPr>
          <p:cNvPicPr>
            <a:picLocks noChangeAspect="1"/>
          </p:cNvPicPr>
          <p:nvPr/>
        </p:nvPicPr>
        <p:blipFill>
          <a:blip r:embed="rId2"/>
          <a:stretch>
            <a:fillRect/>
          </a:stretch>
        </p:blipFill>
        <p:spPr>
          <a:xfrm>
            <a:off x="444223" y="804271"/>
            <a:ext cx="2095603" cy="2283485"/>
          </a:xfrm>
          <a:prstGeom prst="rect">
            <a:avLst/>
          </a:prstGeom>
        </p:spPr>
      </p:pic>
    </p:spTree>
    <p:extLst>
      <p:ext uri="{BB962C8B-B14F-4D97-AF65-F5344CB8AC3E}">
        <p14:creationId xmlns:p14="http://schemas.microsoft.com/office/powerpoint/2010/main" val="1769763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77069097"/>
              </p:ext>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Incredible Brush has a task for you to do!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79202603"/>
              </p:ext>
            </p:extLst>
          </p:nvPr>
        </p:nvGraphicFramePr>
        <p:xfrm>
          <a:off x="302654" y="851707"/>
          <a:ext cx="6040581" cy="3238500"/>
        </p:xfrm>
        <a:graphic>
          <a:graphicData uri="http://schemas.openxmlformats.org/drawingml/2006/table">
            <a:tbl>
              <a:tblPr/>
              <a:tblGrid>
                <a:gridCol w="6040581">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pPr marL="0" algn="l" defTabSz="914400" rtl="0" eaLnBrk="1" latinLnBrk="0" hangingPunct="1"/>
                      <a:r>
                        <a:rPr lang="en-GB" sz="2800" kern="1200" dirty="0">
                          <a:solidFill>
                            <a:srgbClr val="000000"/>
                          </a:solidFill>
                          <a:latin typeface="+mj-lt"/>
                          <a:ea typeface="+mn-ea"/>
                          <a:cs typeface="+mn-cs"/>
                        </a:rPr>
                        <a:t>When we brush our teeth it is important to brush all parts of our tooth. </a:t>
                      </a:r>
                    </a:p>
                    <a:p>
                      <a:pPr marL="0" algn="l" defTabSz="914400" rtl="0" eaLnBrk="1" latinLnBrk="0" hangingPunct="1"/>
                      <a:endParaRPr lang="en-GB" sz="2800" kern="1200" dirty="0">
                        <a:solidFill>
                          <a:srgbClr val="000000"/>
                        </a:solidFill>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kern="1200" dirty="0">
                          <a:solidFill>
                            <a:srgbClr val="000000"/>
                          </a:solidFill>
                          <a:latin typeface="+mj-lt"/>
                          <a:ea typeface="+mn-ea"/>
                          <a:cs typeface="+mn-cs"/>
                        </a:rPr>
                        <a:t>To practice, have a go using an old toothbrush and white paint to brush egg pots. Turn them upside down and paint the whole pot white.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sp>
        <p:nvSpPr>
          <p:cNvPr id="6" name="TextBox 5">
            <a:extLst>
              <a:ext uri="{FF2B5EF4-FFF2-40B4-BE49-F238E27FC236}">
                <a16:creationId xmlns:a16="http://schemas.microsoft.com/office/drawing/2014/main" id="{E4B9A643-A5E1-584F-BCF9-7B54E2BBA2F8}"/>
              </a:ext>
            </a:extLst>
          </p:cNvPr>
          <p:cNvSpPr txBox="1"/>
          <p:nvPr/>
        </p:nvSpPr>
        <p:spPr>
          <a:xfrm>
            <a:off x="302654" y="6263640"/>
            <a:ext cx="11889346" cy="646331"/>
          </a:xfrm>
          <a:prstGeom prst="rect">
            <a:avLst/>
          </a:prstGeom>
          <a:noFill/>
        </p:spPr>
        <p:txBody>
          <a:bodyPr wrap="square" rtlCol="0">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Don’t forget to floss! </a:t>
            </a:r>
          </a:p>
        </p:txBody>
      </p:sp>
      <p:pic>
        <p:nvPicPr>
          <p:cNvPr id="2" name="Picture 1">
            <a:extLst>
              <a:ext uri="{FF2B5EF4-FFF2-40B4-BE49-F238E27FC236}">
                <a16:creationId xmlns:a16="http://schemas.microsoft.com/office/drawing/2014/main" id="{E41BF428-11CD-3341-894D-3457A342568A}"/>
              </a:ext>
            </a:extLst>
          </p:cNvPr>
          <p:cNvPicPr>
            <a:picLocks noChangeAspect="1"/>
          </p:cNvPicPr>
          <p:nvPr/>
        </p:nvPicPr>
        <p:blipFill>
          <a:blip r:embed="rId2"/>
          <a:stretch>
            <a:fillRect/>
          </a:stretch>
        </p:blipFill>
        <p:spPr>
          <a:xfrm>
            <a:off x="7332241" y="1920738"/>
            <a:ext cx="4708015" cy="3531011"/>
          </a:xfrm>
          <a:prstGeom prst="rect">
            <a:avLst/>
          </a:prstGeom>
        </p:spPr>
      </p:pic>
      <p:pic>
        <p:nvPicPr>
          <p:cNvPr id="9" name="Picture 8">
            <a:extLst>
              <a:ext uri="{FF2B5EF4-FFF2-40B4-BE49-F238E27FC236}">
                <a16:creationId xmlns:a16="http://schemas.microsoft.com/office/drawing/2014/main" id="{5F847C22-CF24-0A47-B060-E175D048543A}"/>
              </a:ext>
            </a:extLst>
          </p:cNvPr>
          <p:cNvPicPr>
            <a:picLocks noChangeAspect="1"/>
          </p:cNvPicPr>
          <p:nvPr/>
        </p:nvPicPr>
        <p:blipFill>
          <a:blip r:embed="rId3"/>
          <a:stretch>
            <a:fillRect/>
          </a:stretch>
        </p:blipFill>
        <p:spPr>
          <a:xfrm flipH="1">
            <a:off x="-1" y="4946073"/>
            <a:ext cx="1018471" cy="1911927"/>
          </a:xfrm>
          <a:prstGeom prst="rect">
            <a:avLst/>
          </a:prstGeom>
        </p:spPr>
      </p:pic>
      <p:sp>
        <p:nvSpPr>
          <p:cNvPr id="4" name="Rectangle 3">
            <a:extLst>
              <a:ext uri="{FF2B5EF4-FFF2-40B4-BE49-F238E27FC236}">
                <a16:creationId xmlns:a16="http://schemas.microsoft.com/office/drawing/2014/main" id="{5FDF3B11-BAE0-3442-8DD6-F37EFE5B5FA2}"/>
              </a:ext>
            </a:extLst>
          </p:cNvPr>
          <p:cNvSpPr/>
          <p:nvPr/>
        </p:nvSpPr>
        <p:spPr>
          <a:xfrm>
            <a:off x="1852929" y="4572459"/>
            <a:ext cx="4866526" cy="1384995"/>
          </a:xfrm>
          <a:prstGeom prst="rect">
            <a:avLst/>
          </a:prstGeom>
        </p:spPr>
        <p:txBody>
          <a:bodyPr wrap="square">
            <a:spAutoFit/>
          </a:bodyPr>
          <a:lstStyle/>
          <a:p>
            <a:r>
              <a:rPr lang="en-GB" sz="2800" b="1" dirty="0">
                <a:solidFill>
                  <a:srgbClr val="000000"/>
                </a:solidFill>
                <a:latin typeface="+mj-lt"/>
              </a:rPr>
              <a:t>Alternate Activity:</a:t>
            </a:r>
          </a:p>
          <a:p>
            <a:r>
              <a:rPr lang="en-GB" sz="2800" dirty="0">
                <a:solidFill>
                  <a:srgbClr val="000000"/>
                </a:solidFill>
                <a:latin typeface="+mj-lt"/>
              </a:rPr>
              <a:t>Do the same activity but use our template of a tooth provided. </a:t>
            </a:r>
          </a:p>
        </p:txBody>
      </p:sp>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118800" y="1256033"/>
            <a:ext cx="2064730" cy="830997"/>
          </a:xfrm>
          <a:prstGeom prst="rect">
            <a:avLst/>
          </a:prstGeom>
          <a:noFill/>
        </p:spPr>
        <p:txBody>
          <a:bodyPr wrap="square" rtlCol="0">
            <a:spAutoFit/>
          </a:bodyPr>
          <a:lstStyle/>
          <a:p>
            <a:pPr algn="ctr"/>
            <a:r>
              <a:rPr lang="en-GB" sz="4800" b="1" dirty="0"/>
              <a:t>2</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296100" y="2501901"/>
            <a:ext cx="11599799" cy="113877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latin typeface="+mj-lt"/>
              </a:rPr>
              <a:t>Turn to the person next to you again and smile. </a:t>
            </a:r>
          </a:p>
          <a:p>
            <a:endParaRPr lang="en-GB" sz="1100" dirty="0">
              <a:latin typeface="+mj-lt"/>
            </a:endParaRPr>
          </a:p>
          <a:p>
            <a:r>
              <a:rPr lang="en-GB" sz="2800" dirty="0">
                <a:latin typeface="+mj-lt"/>
              </a:rPr>
              <a:t>Tell one another why our teeth are important and how we can look after them.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sp>
        <p:nvSpPr>
          <p:cNvPr id="6" name="TextBox 5"/>
          <p:cNvSpPr txBox="1"/>
          <p:nvPr/>
        </p:nvSpPr>
        <p:spPr>
          <a:xfrm>
            <a:off x="296100" y="1096493"/>
            <a:ext cx="7544784" cy="1077218"/>
          </a:xfrm>
          <a:prstGeom prst="rect">
            <a:avLst/>
          </a:prstGeom>
          <a:noFill/>
        </p:spPr>
        <p:txBody>
          <a:bodyPr wrap="square" rtlCol="0">
            <a:spAutoFit/>
          </a:bodyPr>
          <a:lstStyle/>
          <a:p>
            <a:r>
              <a:rPr lang="en-GB" sz="3200" b="1" dirty="0"/>
              <a:t>How many times should we brush our teeth a day? </a:t>
            </a:r>
          </a:p>
        </p:txBody>
      </p:sp>
      <p:sp>
        <p:nvSpPr>
          <p:cNvPr id="7" name="Rounded Rectangle 6"/>
          <p:cNvSpPr/>
          <p:nvPr/>
        </p:nvSpPr>
        <p:spPr>
          <a:xfrm>
            <a:off x="9142533" y="1217634"/>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0DEC6DF2-DC41-4447-B77F-08A4FC4D3946}"/>
              </a:ext>
            </a:extLst>
          </p:cNvPr>
          <p:cNvPicPr>
            <a:picLocks noChangeAspect="1"/>
          </p:cNvPicPr>
          <p:nvPr/>
        </p:nvPicPr>
        <p:blipFill>
          <a:blip r:embed="rId3"/>
          <a:stretch>
            <a:fillRect/>
          </a:stretch>
        </p:blipFill>
        <p:spPr>
          <a:xfrm>
            <a:off x="9898386" y="4745017"/>
            <a:ext cx="1997513" cy="1957261"/>
          </a:xfrm>
          <a:prstGeom prst="rect">
            <a:avLst/>
          </a:prstGeom>
        </p:spPr>
      </p:pic>
      <p:pic>
        <p:nvPicPr>
          <p:cNvPr id="13" name="Picture 12">
            <a:extLst>
              <a:ext uri="{FF2B5EF4-FFF2-40B4-BE49-F238E27FC236}">
                <a16:creationId xmlns:a16="http://schemas.microsoft.com/office/drawing/2014/main" id="{3A53373B-3251-A64F-BFF9-2169FA4993F0}"/>
              </a:ext>
            </a:extLst>
          </p:cNvPr>
          <p:cNvPicPr>
            <a:picLocks noChangeAspect="1"/>
          </p:cNvPicPr>
          <p:nvPr/>
        </p:nvPicPr>
        <p:blipFill>
          <a:blip r:embed="rId4"/>
          <a:stretch>
            <a:fillRect/>
          </a:stretch>
        </p:blipFill>
        <p:spPr>
          <a:xfrm>
            <a:off x="296100" y="5600083"/>
            <a:ext cx="1501899" cy="1112518"/>
          </a:xfrm>
          <a:prstGeom prst="rect">
            <a:avLst/>
          </a:prstGeom>
        </p:spPr>
      </p:pic>
      <p:sp>
        <p:nvSpPr>
          <p:cNvPr id="15" name="TextBox 14">
            <a:extLst>
              <a:ext uri="{FF2B5EF4-FFF2-40B4-BE49-F238E27FC236}">
                <a16:creationId xmlns:a16="http://schemas.microsoft.com/office/drawing/2014/main" id="{4B8B53E9-021A-4343-8EF5-C7509038ECA0}"/>
              </a:ext>
            </a:extLst>
          </p:cNvPr>
          <p:cNvSpPr txBox="1"/>
          <p:nvPr/>
        </p:nvSpPr>
        <p:spPr>
          <a:xfrm>
            <a:off x="1797998" y="4065000"/>
            <a:ext cx="9015775"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r>
              <a:rPr lang="en-US" sz="2400" dirty="0">
                <a:latin typeface="+mj-lt"/>
              </a:rPr>
              <a:t>When you get home discuss with the family all the ways you can look after your teeth. You may teach your family something new! </a:t>
            </a:r>
          </a:p>
        </p:txBody>
      </p:sp>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975078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532548" y="2726870"/>
            <a:ext cx="4837941" cy="2308324"/>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the jobs their teeth do</a:t>
            </a:r>
          </a:p>
          <a:p>
            <a:pPr marL="342900" indent="-342900">
              <a:buFont typeface="Arial" panose="020B0604020202020204" pitchFamily="34" charset="0"/>
              <a:buChar char="•"/>
            </a:pPr>
            <a:r>
              <a:rPr lang="en-AU" sz="2400" dirty="0"/>
              <a:t>Students understand ways to look after their teeth</a:t>
            </a:r>
          </a:p>
        </p:txBody>
      </p:sp>
      <p:pic>
        <p:nvPicPr>
          <p:cNvPr id="3" name="Picture 2">
            <a:extLst>
              <a:ext uri="{FF2B5EF4-FFF2-40B4-BE49-F238E27FC236}">
                <a16:creationId xmlns:a16="http://schemas.microsoft.com/office/drawing/2014/main" id="{DA99957B-1305-574B-8587-1763053A7629}"/>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10341179"/>
              </p:ext>
            </p:extLst>
          </p:nvPr>
        </p:nvGraphicFramePr>
        <p:xfrm>
          <a:off x="246957" y="115239"/>
          <a:ext cx="11305392" cy="173736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Turn to the person next to you and give them a big smile.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04887399"/>
              </p:ext>
            </p:extLst>
          </p:nvPr>
        </p:nvGraphicFramePr>
        <p:xfrm>
          <a:off x="870453" y="6248400"/>
          <a:ext cx="10058400" cy="60960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3400" b="1" dirty="0">
                          <a:solidFill>
                            <a:srgbClr val="000000"/>
                          </a:solidFill>
                          <a:effectLst/>
                          <a:latin typeface="+mj-lt"/>
                          <a:cs typeface="Calibri" panose="020F0502020204030204" pitchFamily="34" charset="0"/>
                        </a:rPr>
                        <a:t>What did you see? </a:t>
                      </a:r>
                      <a:endParaRPr lang="en-GB"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F913BD8-25DD-DC4F-80D7-870B12FD9D7D}"/>
              </a:ext>
            </a:extLst>
          </p:cNvPr>
          <p:cNvPicPr>
            <a:picLocks noChangeAspect="1"/>
          </p:cNvPicPr>
          <p:nvPr/>
        </p:nvPicPr>
        <p:blipFill>
          <a:blip r:embed="rId2"/>
          <a:stretch>
            <a:fillRect/>
          </a:stretch>
        </p:blipFill>
        <p:spPr>
          <a:xfrm>
            <a:off x="4234068" y="2461590"/>
            <a:ext cx="3254237" cy="3254237"/>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22948289"/>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Did anyone say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11605278"/>
              </p:ext>
            </p:extLst>
          </p:nvPr>
        </p:nvGraphicFramePr>
        <p:xfrm>
          <a:off x="246957" y="1766609"/>
          <a:ext cx="6617482" cy="4236720"/>
        </p:xfrm>
        <a:graphic>
          <a:graphicData uri="http://schemas.openxmlformats.org/drawingml/2006/table">
            <a:tbl>
              <a:tblPr/>
              <a:tblGrid>
                <a:gridCol w="6617482">
                  <a:extLst>
                    <a:ext uri="{9D8B030D-6E8A-4147-A177-3AD203B41FA5}">
                      <a16:colId xmlns:a16="http://schemas.microsoft.com/office/drawing/2014/main" val="20000"/>
                    </a:ext>
                  </a:extLst>
                </a:gridCol>
              </a:tblGrid>
              <a:tr h="0">
                <a:tc>
                  <a:txBody>
                    <a:bodyPr/>
                    <a:lstStyle/>
                    <a:p>
                      <a:r>
                        <a:rPr lang="en-GB" sz="3400" b="1" dirty="0">
                          <a:solidFill>
                            <a:srgbClr val="000000"/>
                          </a:solidFill>
                          <a:effectLst/>
                          <a:latin typeface="+mj-lt"/>
                        </a:rPr>
                        <a:t>How many teeth can you see in your friends smile?</a:t>
                      </a:r>
                    </a:p>
                    <a:p>
                      <a:endParaRPr lang="en-GB" sz="3400" b="1" dirty="0">
                        <a:solidFill>
                          <a:srgbClr val="000000"/>
                        </a:solidFill>
                        <a:effectLst/>
                        <a:latin typeface="+mj-lt"/>
                      </a:endParaRPr>
                    </a:p>
                    <a:p>
                      <a:r>
                        <a:rPr lang="en-GB" sz="3400" b="1" dirty="0">
                          <a:solidFill>
                            <a:srgbClr val="000000"/>
                          </a:solidFill>
                          <a:effectLst/>
                          <a:latin typeface="+mj-lt"/>
                        </a:rPr>
                        <a:t>How many teeth do you have?</a:t>
                      </a:r>
                    </a:p>
                    <a:p>
                      <a:endParaRPr lang="en-GB" sz="3400" b="1" dirty="0">
                        <a:solidFill>
                          <a:srgbClr val="000000"/>
                        </a:solidFill>
                        <a:effectLst/>
                        <a:latin typeface="+mj-lt"/>
                      </a:endParaRPr>
                    </a:p>
                    <a:p>
                      <a:r>
                        <a:rPr lang="en-GB" sz="3400" b="1" dirty="0">
                          <a:solidFill>
                            <a:srgbClr val="000000"/>
                          </a:solidFill>
                          <a:effectLst/>
                          <a:latin typeface="+mj-lt"/>
                        </a:rPr>
                        <a:t>Run your tongue around your teeth. How do they feel?</a:t>
                      </a:r>
                    </a:p>
                    <a:p>
                      <a:endParaRPr lang="en-GB" sz="34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F3A092D3-629A-CF4B-B14D-286D273E68D7}"/>
              </a:ext>
            </a:extLst>
          </p:cNvPr>
          <p:cNvGraphicFramePr>
            <a:graphicFrameLocks noGrp="1"/>
          </p:cNvGraphicFramePr>
          <p:nvPr>
            <p:extLst>
              <p:ext uri="{D42A27DB-BD31-4B8C-83A1-F6EECF244321}">
                <p14:modId xmlns:p14="http://schemas.microsoft.com/office/powerpoint/2010/main" val="2083480352"/>
              </p:ext>
            </p:extLst>
          </p:nvPr>
        </p:nvGraphicFramePr>
        <p:xfrm>
          <a:off x="595993" y="6278880"/>
          <a:ext cx="11951594" cy="579120"/>
        </p:xfrm>
        <a:graphic>
          <a:graphicData uri="http://schemas.openxmlformats.org/drawingml/2006/table">
            <a:tbl>
              <a:tblPr/>
              <a:tblGrid>
                <a:gridCol w="11951594">
                  <a:extLst>
                    <a:ext uri="{9D8B030D-6E8A-4147-A177-3AD203B41FA5}">
                      <a16:colId xmlns:a16="http://schemas.microsoft.com/office/drawing/2014/main" val="20000"/>
                    </a:ext>
                  </a:extLst>
                </a:gridCol>
              </a:tblGrid>
              <a:tr h="0">
                <a:tc>
                  <a:txBody>
                    <a:bodyPr/>
                    <a:lstStyle/>
                    <a:p>
                      <a:pPr algn="ctr"/>
                      <a:r>
                        <a:rPr lang="en-GB" sz="3200" b="1" dirty="0">
                          <a:solidFill>
                            <a:srgbClr val="000000"/>
                          </a:solidFill>
                          <a:effectLst/>
                          <a:latin typeface="Comic Sans MS"/>
                        </a:rPr>
                        <a:t>What can your teeth do?</a:t>
                      </a:r>
                      <a:endParaRPr lang="en-GB" sz="3200"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F67AE2E5-D669-1648-BD89-D11D4361574F}"/>
              </a:ext>
            </a:extLst>
          </p:cNvPr>
          <p:cNvPicPr>
            <a:picLocks noChangeAspect="1"/>
          </p:cNvPicPr>
          <p:nvPr/>
        </p:nvPicPr>
        <p:blipFill>
          <a:blip r:embed="rId2"/>
          <a:stretch>
            <a:fillRect/>
          </a:stretch>
        </p:blipFill>
        <p:spPr>
          <a:xfrm>
            <a:off x="7526407" y="1520952"/>
            <a:ext cx="4206825" cy="4206825"/>
          </a:xfrm>
          <a:prstGeom prst="rect">
            <a:avLst/>
          </a:prstGeom>
        </p:spPr>
      </p:pic>
    </p:spTree>
    <p:extLst>
      <p:ext uri="{BB962C8B-B14F-4D97-AF65-F5344CB8AC3E}">
        <p14:creationId xmlns:p14="http://schemas.microsoft.com/office/powerpoint/2010/main" val="275166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061164201"/>
              </p:ext>
            </p:extLst>
          </p:nvPr>
        </p:nvGraphicFramePr>
        <p:xfrm>
          <a:off x="246957" y="115239"/>
          <a:ext cx="11305392" cy="109728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6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do teeth do?</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67781882"/>
              </p:ext>
            </p:extLst>
          </p:nvPr>
        </p:nvGraphicFramePr>
        <p:xfrm>
          <a:off x="4527248" y="1999270"/>
          <a:ext cx="6445552" cy="2956560"/>
        </p:xfrm>
        <a:graphic>
          <a:graphicData uri="http://schemas.openxmlformats.org/drawingml/2006/table">
            <a:tbl>
              <a:tblPr/>
              <a:tblGrid>
                <a:gridCol w="6445552">
                  <a:extLst>
                    <a:ext uri="{9D8B030D-6E8A-4147-A177-3AD203B41FA5}">
                      <a16:colId xmlns:a16="http://schemas.microsoft.com/office/drawing/2014/main" val="20000"/>
                    </a:ext>
                  </a:extLst>
                </a:gridCol>
              </a:tblGrid>
              <a:tr h="0">
                <a:tc>
                  <a:txBody>
                    <a:bodyPr/>
                    <a:lstStyle/>
                    <a:p>
                      <a:endParaRPr lang="en-GB" sz="2800" b="1" dirty="0">
                        <a:solidFill>
                          <a:srgbClr val="000000"/>
                        </a:solidFill>
                        <a:effectLst/>
                        <a:latin typeface="Comic Sans MS"/>
                      </a:endParaRPr>
                    </a:p>
                    <a:p>
                      <a:r>
                        <a:rPr lang="en-GB" sz="4000" b="1" dirty="0">
                          <a:solidFill>
                            <a:srgbClr val="000000"/>
                          </a:solidFill>
                          <a:effectLst/>
                          <a:latin typeface="+mj-lt"/>
                        </a:rPr>
                        <a:t>Our teeth are very important for chewing and breaking up our food into smaller pieces so we can swallow.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B553A5CC-4E67-DC41-BE67-8D7FD82D2E5A}"/>
              </a:ext>
            </a:extLst>
          </p:cNvPr>
          <p:cNvPicPr>
            <a:picLocks noChangeAspect="1"/>
          </p:cNvPicPr>
          <p:nvPr/>
        </p:nvPicPr>
        <p:blipFill rotWithShape="1">
          <a:blip r:embed="rId2"/>
          <a:srcRect l="6483" t="52753" r="57112" b="6377"/>
          <a:stretch/>
        </p:blipFill>
        <p:spPr>
          <a:xfrm>
            <a:off x="854764" y="2464904"/>
            <a:ext cx="3120887" cy="2802836"/>
          </a:xfrm>
          <a:prstGeom prst="rect">
            <a:avLst/>
          </a:prstGeom>
        </p:spPr>
      </p:pic>
    </p:spTree>
    <p:extLst>
      <p:ext uri="{BB962C8B-B14F-4D97-AF65-F5344CB8AC3E}">
        <p14:creationId xmlns:p14="http://schemas.microsoft.com/office/powerpoint/2010/main" val="15683623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117642153"/>
              </p:ext>
            </p:extLst>
          </p:nvPr>
        </p:nvGraphicFramePr>
        <p:xfrm>
          <a:off x="246957" y="115239"/>
          <a:ext cx="11305392" cy="109728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6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Try this!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20381338"/>
              </p:ext>
            </p:extLst>
          </p:nvPr>
        </p:nvGraphicFramePr>
        <p:xfrm>
          <a:off x="702223" y="1442791"/>
          <a:ext cx="6041801" cy="4480560"/>
        </p:xfrm>
        <a:graphic>
          <a:graphicData uri="http://schemas.openxmlformats.org/drawingml/2006/table">
            <a:tbl>
              <a:tblPr/>
              <a:tblGrid>
                <a:gridCol w="6041801">
                  <a:extLst>
                    <a:ext uri="{9D8B030D-6E8A-4147-A177-3AD203B41FA5}">
                      <a16:colId xmlns:a16="http://schemas.microsoft.com/office/drawing/2014/main" val="20000"/>
                    </a:ext>
                  </a:extLst>
                </a:gridCol>
              </a:tblGrid>
              <a:tr h="0">
                <a:tc>
                  <a:txBody>
                    <a:bodyPr/>
                    <a:lstStyle/>
                    <a:p>
                      <a:endParaRPr lang="en-GB" sz="3200" b="1" dirty="0">
                        <a:solidFill>
                          <a:srgbClr val="000000"/>
                        </a:solidFill>
                        <a:effectLst/>
                        <a:latin typeface="+mj-lt"/>
                      </a:endParaRPr>
                    </a:p>
                    <a:p>
                      <a:r>
                        <a:rPr lang="en-GB" sz="3200" b="1" dirty="0">
                          <a:solidFill>
                            <a:srgbClr val="000000"/>
                          </a:solidFill>
                          <a:effectLst/>
                          <a:latin typeface="+mj-lt"/>
                        </a:rPr>
                        <a:t>Make a long </a:t>
                      </a:r>
                      <a:r>
                        <a:rPr lang="en-GB" sz="3200" b="1" dirty="0" err="1">
                          <a:solidFill>
                            <a:srgbClr val="000000"/>
                          </a:solidFill>
                          <a:effectLst/>
                          <a:latin typeface="+mj-lt"/>
                        </a:rPr>
                        <a:t>sssssssss</a:t>
                      </a:r>
                      <a:r>
                        <a:rPr lang="en-GB" sz="3200" b="1" dirty="0">
                          <a:solidFill>
                            <a:srgbClr val="000000"/>
                          </a:solidFill>
                          <a:effectLst/>
                          <a:latin typeface="+mj-lt"/>
                        </a:rPr>
                        <a:t> sound like a snake.</a:t>
                      </a:r>
                    </a:p>
                    <a:p>
                      <a:endParaRPr lang="en-GB" sz="3200" b="1" dirty="0">
                        <a:solidFill>
                          <a:srgbClr val="000000"/>
                        </a:solidFill>
                        <a:effectLst/>
                        <a:latin typeface="+mj-lt"/>
                      </a:endParaRPr>
                    </a:p>
                    <a:p>
                      <a:r>
                        <a:rPr lang="en-GB" sz="3200" b="1" dirty="0">
                          <a:solidFill>
                            <a:srgbClr val="000000"/>
                          </a:solidFill>
                          <a:effectLst/>
                          <a:latin typeface="+mj-lt"/>
                        </a:rPr>
                        <a:t>Now cover your teeth with your lips and do it again. </a:t>
                      </a:r>
                    </a:p>
                    <a:p>
                      <a:endParaRPr lang="en-GB" sz="3200" b="1" dirty="0">
                        <a:solidFill>
                          <a:srgbClr val="000000"/>
                        </a:solidFill>
                        <a:effectLst/>
                        <a:latin typeface="+mj-lt"/>
                      </a:endParaRPr>
                    </a:p>
                    <a:p>
                      <a:r>
                        <a:rPr lang="en-GB" sz="3200" b="1" dirty="0">
                          <a:solidFill>
                            <a:srgbClr val="000000"/>
                          </a:solidFill>
                          <a:effectLst/>
                          <a:latin typeface="+mj-lt"/>
                        </a:rPr>
                        <a:t>What happened the second time? </a:t>
                      </a:r>
                    </a:p>
                    <a:p>
                      <a:endParaRPr lang="en-GB" sz="3200" b="1"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5A1DB7B6-5730-8F45-9F50-5A1F856D06BB}"/>
              </a:ext>
            </a:extLst>
          </p:cNvPr>
          <p:cNvPicPr>
            <a:picLocks noChangeAspect="1"/>
          </p:cNvPicPr>
          <p:nvPr/>
        </p:nvPicPr>
        <p:blipFill>
          <a:blip r:embed="rId2"/>
          <a:stretch>
            <a:fillRect/>
          </a:stretch>
        </p:blipFill>
        <p:spPr>
          <a:xfrm>
            <a:off x="8007793" y="1900871"/>
            <a:ext cx="3544556" cy="1489406"/>
          </a:xfrm>
          <a:prstGeom prst="rect">
            <a:avLst/>
          </a:prstGeom>
        </p:spPr>
      </p:pic>
      <p:pic>
        <p:nvPicPr>
          <p:cNvPr id="7" name="Picture 6">
            <a:extLst>
              <a:ext uri="{FF2B5EF4-FFF2-40B4-BE49-F238E27FC236}">
                <a16:creationId xmlns:a16="http://schemas.microsoft.com/office/drawing/2014/main" id="{6DEB06B3-1603-E546-AC14-B7692927B79A}"/>
              </a:ext>
            </a:extLst>
          </p:cNvPr>
          <p:cNvPicPr>
            <a:picLocks noChangeAspect="1"/>
          </p:cNvPicPr>
          <p:nvPr/>
        </p:nvPicPr>
        <p:blipFill>
          <a:blip r:embed="rId3"/>
          <a:stretch>
            <a:fillRect/>
          </a:stretch>
        </p:blipFill>
        <p:spPr>
          <a:xfrm>
            <a:off x="8007793" y="4078630"/>
            <a:ext cx="3544556" cy="1766311"/>
          </a:xfrm>
          <a:prstGeom prst="rect">
            <a:avLst/>
          </a:prstGeom>
        </p:spPr>
      </p:pic>
    </p:spTree>
    <p:extLst>
      <p:ext uri="{BB962C8B-B14F-4D97-AF65-F5344CB8AC3E}">
        <p14:creationId xmlns:p14="http://schemas.microsoft.com/office/powerpoint/2010/main" val="2321017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184087-D592-A349-93AD-34E547D78377}"/>
              </a:ext>
            </a:extLst>
          </p:cNvPr>
          <p:cNvSpPr/>
          <p:nvPr/>
        </p:nvSpPr>
        <p:spPr>
          <a:xfrm>
            <a:off x="4797287" y="2011690"/>
            <a:ext cx="6096000" cy="3046988"/>
          </a:xfrm>
          <a:prstGeom prst="rect">
            <a:avLst/>
          </a:prstGeom>
        </p:spPr>
        <p:txBody>
          <a:bodyPr>
            <a:spAutoFit/>
          </a:bodyPr>
          <a:lstStyle/>
          <a:p>
            <a:r>
              <a:rPr lang="en-GB" sz="3200" b="1" dirty="0">
                <a:solidFill>
                  <a:srgbClr val="000000"/>
                </a:solidFill>
                <a:latin typeface="+mj-lt"/>
              </a:rPr>
              <a:t>That’s right you couldn’t make that sound because you use your teeth to make sounds. Teeth help us break down our food, but they are also very important in helping us to speak and even sing.</a:t>
            </a:r>
          </a:p>
        </p:txBody>
      </p:sp>
      <p:pic>
        <p:nvPicPr>
          <p:cNvPr id="5" name="Picture 4">
            <a:extLst>
              <a:ext uri="{FF2B5EF4-FFF2-40B4-BE49-F238E27FC236}">
                <a16:creationId xmlns:a16="http://schemas.microsoft.com/office/drawing/2014/main" id="{5EE42B25-40DA-3344-AB56-C3BBA70407CE}"/>
              </a:ext>
            </a:extLst>
          </p:cNvPr>
          <p:cNvPicPr>
            <a:picLocks noChangeAspect="1"/>
          </p:cNvPicPr>
          <p:nvPr/>
        </p:nvPicPr>
        <p:blipFill>
          <a:blip r:embed="rId2"/>
          <a:stretch>
            <a:fillRect/>
          </a:stretch>
        </p:blipFill>
        <p:spPr>
          <a:xfrm>
            <a:off x="704022" y="2011690"/>
            <a:ext cx="3429000" cy="2540000"/>
          </a:xfrm>
          <a:prstGeom prst="rect">
            <a:avLst/>
          </a:prstGeom>
        </p:spPr>
      </p:pic>
    </p:spTree>
    <p:extLst>
      <p:ext uri="{BB962C8B-B14F-4D97-AF65-F5344CB8AC3E}">
        <p14:creationId xmlns:p14="http://schemas.microsoft.com/office/powerpoint/2010/main" val="3096317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93901790"/>
              </p:ext>
            </p:extLst>
          </p:nvPr>
        </p:nvGraphicFramePr>
        <p:xfrm>
          <a:off x="0" y="615696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are the different ways we can look after our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D92FCB-DDBF-6243-B982-718CBE12FEBA}"/>
              </a:ext>
            </a:extLst>
          </p:cNvPr>
          <p:cNvGraphicFramePr>
            <a:graphicFrameLocks noGrp="1"/>
          </p:cNvGraphicFramePr>
          <p:nvPr>
            <p:extLst>
              <p:ext uri="{D42A27DB-BD31-4B8C-83A1-F6EECF244321}">
                <p14:modId xmlns:p14="http://schemas.microsoft.com/office/powerpoint/2010/main" val="3119183124"/>
              </p:ext>
            </p:extLst>
          </p:nvPr>
        </p:nvGraphicFramePr>
        <p:xfrm>
          <a:off x="303233" y="1815251"/>
          <a:ext cx="6765701" cy="2042160"/>
        </p:xfrm>
        <a:graphic>
          <a:graphicData uri="http://schemas.openxmlformats.org/drawingml/2006/table">
            <a:tbl>
              <a:tblPr/>
              <a:tblGrid>
                <a:gridCol w="6765701">
                  <a:extLst>
                    <a:ext uri="{9D8B030D-6E8A-4147-A177-3AD203B41FA5}">
                      <a16:colId xmlns:a16="http://schemas.microsoft.com/office/drawing/2014/main" val="20000"/>
                    </a:ext>
                  </a:extLst>
                </a:gridCol>
              </a:tblGrid>
              <a:tr h="0">
                <a:tc>
                  <a:txBody>
                    <a:bodyPr/>
                    <a:lstStyle/>
                    <a:p>
                      <a:r>
                        <a:rPr lang="en-GB" sz="3200" b="1" dirty="0">
                          <a:solidFill>
                            <a:srgbClr val="000000"/>
                          </a:solidFill>
                          <a:effectLst/>
                          <a:latin typeface="+mj-lt"/>
                        </a:rPr>
                        <a:t>As you can see our teeth do many important jobs so it is vital that we look after them.  But how can we look after our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95AC8409-4CCB-9F47-8C75-84337895C0E0}"/>
              </a:ext>
            </a:extLst>
          </p:cNvPr>
          <p:cNvPicPr>
            <a:picLocks noChangeAspect="1"/>
          </p:cNvPicPr>
          <p:nvPr/>
        </p:nvPicPr>
        <p:blipFill>
          <a:blip r:embed="rId2"/>
          <a:stretch>
            <a:fillRect/>
          </a:stretch>
        </p:blipFill>
        <p:spPr>
          <a:xfrm>
            <a:off x="7633251" y="826124"/>
            <a:ext cx="4181061" cy="4181061"/>
          </a:xfrm>
          <a:prstGeom prst="rect">
            <a:avLst/>
          </a:prstGeom>
        </p:spPr>
      </p:pic>
    </p:spTree>
    <p:extLst>
      <p:ext uri="{BB962C8B-B14F-4D97-AF65-F5344CB8AC3E}">
        <p14:creationId xmlns:p14="http://schemas.microsoft.com/office/powerpoint/2010/main" val="193005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089801420"/>
              </p:ext>
            </p:extLst>
          </p:nvPr>
        </p:nvGraphicFramePr>
        <p:xfrm>
          <a:off x="246957" y="1413497"/>
          <a:ext cx="6096001" cy="3931920"/>
        </p:xfrm>
        <a:graphic>
          <a:graphicData uri="http://schemas.openxmlformats.org/drawingml/2006/table">
            <a:tbl>
              <a:tblPr/>
              <a:tblGrid>
                <a:gridCol w="6096001">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j-lt"/>
                        </a:rPr>
                        <a:t>Read our awesome story, ‘Guardians of the Gums’ to see the different ways we can look after our teeth and what can happen if we don’t! </a:t>
                      </a:r>
                    </a:p>
                    <a:p>
                      <a:endParaRPr lang="en-GB" sz="2800" b="1" dirty="0">
                        <a:solidFill>
                          <a:srgbClr val="000000"/>
                        </a:solidFill>
                        <a:effectLst/>
                        <a:latin typeface="+mj-lt"/>
                      </a:endParaRPr>
                    </a:p>
                    <a:p>
                      <a:r>
                        <a:rPr lang="en-GB" sz="2800" b="1" u="sng" dirty="0">
                          <a:solidFill>
                            <a:srgbClr val="000000"/>
                          </a:solidFill>
                          <a:effectLst/>
                          <a:latin typeface="+mj-lt"/>
                        </a:rPr>
                        <a:t>Story Question:</a:t>
                      </a:r>
                    </a:p>
                    <a:p>
                      <a:r>
                        <a:rPr lang="en-GB" sz="2800" b="0" dirty="0">
                          <a:solidFill>
                            <a:srgbClr val="000000"/>
                          </a:solidFill>
                          <a:effectLst/>
                          <a:latin typeface="+mj-lt"/>
                        </a:rPr>
                        <a:t>How many times a day does Incredible Brush say we should brush our teeth and how long for?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1C67810-AB13-7A4F-B361-E27B12D1C8C3}"/>
              </a:ext>
            </a:extLst>
          </p:cNvPr>
          <p:cNvGraphicFramePr>
            <a:graphicFrameLocks noGrp="1"/>
          </p:cNvGraphicFramePr>
          <p:nvPr>
            <p:extLst>
              <p:ext uri="{D42A27DB-BD31-4B8C-83A1-F6EECF244321}">
                <p14:modId xmlns:p14="http://schemas.microsoft.com/office/powerpoint/2010/main" val="23972176"/>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Would you like to hear a story?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DF7EA243-9164-1647-89FF-01F1B233D5BA}"/>
              </a:ext>
            </a:extLst>
          </p:cNvPr>
          <p:cNvPicPr>
            <a:picLocks noChangeAspect="1"/>
          </p:cNvPicPr>
          <p:nvPr/>
        </p:nvPicPr>
        <p:blipFill>
          <a:blip r:embed="rId3"/>
          <a:stretch>
            <a:fillRect/>
          </a:stretch>
        </p:blipFill>
        <p:spPr>
          <a:xfrm>
            <a:off x="7368932" y="1232452"/>
            <a:ext cx="3910446" cy="53356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68600</TotalTime>
  <Words>733</Words>
  <Application>Microsoft Macintosh PowerPoint</Application>
  <PresentationFormat>Widescreen</PresentationFormat>
  <Paragraphs>72</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Comic Sans MS</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103</cp:revision>
  <dcterms:created xsi:type="dcterms:W3CDTF">2015-12-16T03:40:36Z</dcterms:created>
  <dcterms:modified xsi:type="dcterms:W3CDTF">2025-11-11T20:00:40Z</dcterms:modified>
</cp:coreProperties>
</file>